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IQ" dirty="0" smtClean="0"/>
              <a:t>المحاضرة </a:t>
            </a:r>
            <a:r>
              <a:rPr lang="ar-IQ" dirty="0" err="1" smtClean="0"/>
              <a:t>الثانية </a:t>
            </a:r>
            <a:r>
              <a:rPr lang="ar-IQ" dirty="0" smtClean="0"/>
              <a:t>/انواع الاحصاء</a:t>
            </a:r>
            <a:endParaRPr lang="ar-IQ" dirty="0"/>
          </a:p>
        </p:txBody>
      </p:sp>
      <p:sp>
        <p:nvSpPr>
          <p:cNvPr id="3" name="عنصر نائب للمحتوى 2"/>
          <p:cNvSpPr>
            <a:spLocks noGrp="1"/>
          </p:cNvSpPr>
          <p:nvPr>
            <p:ph idx="1"/>
          </p:nvPr>
        </p:nvSpPr>
        <p:spPr>
          <a:xfrm>
            <a:off x="457200" y="1600200"/>
            <a:ext cx="8363272" cy="4997152"/>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r>
              <a:rPr lang="ar-SA" b="1" dirty="0"/>
              <a:t>الإحصاء </a:t>
            </a:r>
            <a:r>
              <a:rPr lang="ar-SA" b="1" dirty="0" smtClean="0"/>
              <a:t>الوصفي</a:t>
            </a:r>
            <a:endParaRPr lang="en-US" dirty="0"/>
          </a:p>
          <a:p>
            <a:r>
              <a:rPr lang="ar-SA" dirty="0"/>
              <a:t>يتضمن الإحصاء الوصفي الأدوات التي ابتكرت لتنظيم وعرض البيانات في نماذج سهلة الوصول، بمعنى آخر بطريقة ما لا تتجاوز الحدود المعرفية للعقل الإنساني، يتضمن قياسات الظواهر المتكررة، خلاصة الإحصاءات المتنوعة، المتوسطات المحسوبة بشكل رئيسي، بيانات الأسطر والإحصاءات تعرض باستعمال الجداول والرسوم </a:t>
            </a:r>
            <a:r>
              <a:rPr lang="ar-SA" dirty="0" err="1"/>
              <a:t>البيانية.</a:t>
            </a:r>
            <a:r>
              <a:rPr lang="ar-SA" dirty="0"/>
              <a:t> الوصف الإحصائي يعرض </a:t>
            </a:r>
            <a:r>
              <a:rPr lang="ar-SA" dirty="0" err="1"/>
              <a:t>رؤيات</a:t>
            </a:r>
            <a:r>
              <a:rPr lang="ar-SA" dirty="0"/>
              <a:t> مهمة لحدوث الظواهر المفردة، ويشير للمشاركة بينهم، لكن هل يمكن ليزود النتائج التي تكون القوانين المعتبرة في سياق </a:t>
            </a:r>
            <a:r>
              <a:rPr lang="ar-SA" dirty="0" err="1"/>
              <a:t>علمي.</a:t>
            </a:r>
            <a:r>
              <a:rPr lang="ar-SA" dirty="0"/>
              <a:t> الإحصاءات وسائل تعامل مع الاختلافات في خصائص الأشياء المتميزة، الأشياء المفردة ليست عرض بياني لمجتمع الأشياء، التي تمتلك الميزة القابلة للقياس موضع التحري، رغم تلك الاختلافات تكون نتيجة اختلاف المتغيرات </a:t>
            </a:r>
            <a:r>
              <a:rPr lang="ar-SA" dirty="0" err="1"/>
              <a:t>الأخرى </a:t>
            </a:r>
            <a:r>
              <a:rPr lang="ar-SA" dirty="0"/>
              <a:t>(المسيطرة والعشوائية</a:t>
            </a:r>
            <a:r>
              <a:rPr lang="ar-SA" dirty="0" err="1"/>
              <a:t>).</a:t>
            </a:r>
            <a:r>
              <a:rPr lang="ar-SA" dirty="0"/>
              <a:t> علم الفيزياء على سبيل المثال، مهتمة بانتزاع والصياغة الرياضية للعلاقات المضبوطة، لا نترك مجال للتقلبات العشوائية، في إحصاءات مثل هذه التقلبات العشوائية مشكلة، العلاقات الإحصائية هكذا العلاقات التي تحدد النسبة المعينة للاختلاف </a:t>
            </a:r>
            <a:r>
              <a:rPr lang="ar-SA" dirty="0" err="1"/>
              <a:t>الإحصائي.</a:t>
            </a:r>
            <a:r>
              <a:rPr lang="ar-SA" dirty="0"/>
              <a:t> </a:t>
            </a:r>
            <a:endParaRPr lang="en-US" dirty="0"/>
          </a:p>
          <a:p>
            <a:r>
              <a:rPr lang="ar-SA" b="1" dirty="0"/>
              <a:t>الإحصاء </a:t>
            </a:r>
            <a:r>
              <a:rPr lang="ar-SA" b="1" dirty="0" smtClean="0"/>
              <a:t>الاستقرائي</a:t>
            </a:r>
            <a:endParaRPr lang="en-US" dirty="0"/>
          </a:p>
          <a:p>
            <a:r>
              <a:rPr lang="ar-SA" dirty="0"/>
              <a:t>بالمقارنة مع مناطق واسعة من الفيزياء، تلاحظ العلاقات التجريبية إحصائيا في العلوم الطبيعية، وعلم الاجتماع وعلم </a:t>
            </a:r>
            <a:r>
              <a:rPr lang="ar-SA" dirty="0" err="1"/>
              <a:t>النفس </a:t>
            </a:r>
            <a:r>
              <a:rPr lang="ar-SA" dirty="0"/>
              <a:t>(ومواضيع أكثر انتقائية مثل الاقتصاد</a:t>
            </a:r>
            <a:r>
              <a:rPr lang="ar-SA" dirty="0" err="1"/>
              <a:t>).</a:t>
            </a:r>
            <a:r>
              <a:rPr lang="ar-SA" dirty="0"/>
              <a:t> العمل التجريبى في هذه الحقول ينتقل نموذجيا على قواعد التجارب أو </a:t>
            </a:r>
            <a:r>
              <a:rPr lang="ar-SA" dirty="0" err="1"/>
              <a:t>مسوحات</a:t>
            </a:r>
            <a:r>
              <a:rPr lang="ar-SA" dirty="0"/>
              <a:t> العينة التجريبية، اما في حالة كامل المجتمع لا يمكن أن يلاحظ اما لأسباب عملية أو </a:t>
            </a:r>
            <a:r>
              <a:rPr lang="ar-SA" dirty="0" err="1"/>
              <a:t>اقتصادية.</a:t>
            </a:r>
            <a:r>
              <a:rPr lang="ar-SA" dirty="0"/>
              <a:t> الاستنتاج من العينة المحددة </a:t>
            </a:r>
            <a:r>
              <a:rPr lang="ar-SA" dirty="0" err="1"/>
              <a:t>للاشياء</a:t>
            </a:r>
            <a:r>
              <a:rPr lang="ar-SA" dirty="0"/>
              <a:t> لسيادة الخصائص في المجتمع هدف استنتاجي أو إحصاء استقرائي، هنا التغير يكون انعكاس التباين في العينة </a:t>
            </a:r>
            <a:r>
              <a:rPr lang="ar-SA" dirty="0" err="1"/>
              <a:t>واجراء</a:t>
            </a:r>
            <a:r>
              <a:rPr lang="ar-SA" dirty="0"/>
              <a:t> </a:t>
            </a:r>
            <a:r>
              <a:rPr lang="ar-SA" dirty="0" err="1"/>
              <a:t>العينة.</a:t>
            </a:r>
            <a:r>
              <a:rPr lang="ar-SA"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0"/>
            <a:ext cx="8712968" cy="6858000"/>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endParaRPr lang="en-US" sz="7200" b="1" dirty="0" smtClean="0"/>
          </a:p>
          <a:p>
            <a:r>
              <a:rPr lang="ar-SA" sz="7200" b="1" dirty="0" smtClean="0"/>
              <a:t>أهمية </a:t>
            </a:r>
            <a:r>
              <a:rPr lang="ar-SA" sz="7200" b="1" dirty="0"/>
              <a:t>الإحصاء</a:t>
            </a:r>
            <a:endParaRPr lang="en-US" sz="7200" b="1" dirty="0"/>
          </a:p>
          <a:p>
            <a:pPr lvl="0"/>
            <a:r>
              <a:rPr lang="ar-SA" sz="7200" dirty="0"/>
              <a:t>تعتبر الأساليب الإحصائية </a:t>
            </a:r>
            <a:r>
              <a:rPr lang="ar-SA" sz="7200" dirty="0" err="1"/>
              <a:t>أساليباً</a:t>
            </a:r>
            <a:r>
              <a:rPr lang="ar-SA" sz="7200" dirty="0"/>
              <a:t> آمنةً للوصول إلى الأهداف المَنشودة من تنفيذ أي </a:t>
            </a:r>
            <a:r>
              <a:rPr lang="ar-SA" sz="7200" dirty="0" err="1"/>
              <a:t>دراسة.</a:t>
            </a:r>
            <a:r>
              <a:rPr lang="ar-SA" sz="7200" dirty="0"/>
              <a:t> </a:t>
            </a:r>
            <a:endParaRPr lang="en-US" sz="7200" dirty="0"/>
          </a:p>
          <a:p>
            <a:pPr lvl="0"/>
            <a:r>
              <a:rPr lang="ar-SA" sz="7200" dirty="0"/>
              <a:t>يُمكن الاعتماد على الأسلوب الإحصائي كأسلوبٍ ذي كفاءةٍ في حلِّ دراسةٍ أو مشكلةٍ عند توافر البيانات، والمعلومات، والمُؤشرات </a:t>
            </a:r>
            <a:r>
              <a:rPr lang="ar-SA" sz="7200" dirty="0" err="1"/>
              <a:t>الإحصائية.</a:t>
            </a:r>
            <a:r>
              <a:rPr lang="ar-SA" sz="7200" dirty="0"/>
              <a:t> </a:t>
            </a:r>
            <a:endParaRPr lang="en-US" sz="7200" dirty="0"/>
          </a:p>
          <a:p>
            <a:pPr lvl="0"/>
            <a:r>
              <a:rPr lang="ar-SA" sz="7200" dirty="0"/>
              <a:t>يُساعدُ علم الإحصاء في التماس حاجاتِ الأشخاص في بيئةٍ </a:t>
            </a:r>
            <a:r>
              <a:rPr lang="ar-SA" sz="7200" dirty="0" err="1"/>
              <a:t>مُعينة.</a:t>
            </a:r>
            <a:r>
              <a:rPr lang="ar-SA" sz="7200" dirty="0"/>
              <a:t> </a:t>
            </a:r>
            <a:endParaRPr lang="en-US" sz="7200" dirty="0"/>
          </a:p>
          <a:p>
            <a:pPr lvl="0"/>
            <a:r>
              <a:rPr lang="ar-SA" sz="7200" dirty="0"/>
              <a:t>يُوفِر للدُّول معلوماتٍ إحصائيةٍ دقيقةٍ وشاملةٍ، في حال اتخذت أساليبَ التخطيط التنموي وسيلةً </a:t>
            </a:r>
            <a:r>
              <a:rPr lang="ar-SA" sz="7200" dirty="0" err="1"/>
              <a:t>لها.</a:t>
            </a:r>
            <a:r>
              <a:rPr lang="ar-SA" sz="7200" dirty="0"/>
              <a:t> </a:t>
            </a:r>
            <a:endParaRPr lang="en-US" sz="7200" dirty="0"/>
          </a:p>
          <a:p>
            <a:r>
              <a:rPr lang="ar-SA" sz="7200" dirty="0"/>
              <a:t> </a:t>
            </a:r>
            <a:endParaRPr lang="en-US" sz="7200" dirty="0"/>
          </a:p>
          <a:p>
            <a:r>
              <a:rPr lang="ar-SA" sz="7200" b="1" dirty="0"/>
              <a:t>عناصر الإحصاء</a:t>
            </a:r>
            <a:endParaRPr lang="en-US" sz="7200" b="1" dirty="0"/>
          </a:p>
          <a:p>
            <a:pPr lvl="0"/>
            <a:r>
              <a:rPr lang="ar-SA" sz="7200" dirty="0"/>
              <a:t>المُجتمع </a:t>
            </a:r>
            <a:r>
              <a:rPr lang="ar-SA" sz="7200" dirty="0" err="1"/>
              <a:t>الإحصائي </a:t>
            </a:r>
            <a:r>
              <a:rPr lang="ar-SA" sz="7200" dirty="0"/>
              <a:t>(وهو الذي يُعاني من مُشكلة ما</a:t>
            </a:r>
            <a:r>
              <a:rPr lang="ar-SA" sz="7200" dirty="0" err="1"/>
              <a:t>).</a:t>
            </a:r>
            <a:r>
              <a:rPr lang="ar-SA" sz="7200" dirty="0"/>
              <a:t> </a:t>
            </a:r>
            <a:endParaRPr lang="en-US" sz="7200" dirty="0"/>
          </a:p>
          <a:p>
            <a:pPr lvl="0"/>
            <a:r>
              <a:rPr lang="ar-SA" sz="7200" dirty="0"/>
              <a:t>العينة: وهي التي يَتمُّ سَحبُها، وانتقاؤها من المجتمع؛ لإجراء الدّراسة </a:t>
            </a:r>
            <a:r>
              <a:rPr lang="ar-SA" sz="7200" dirty="0" err="1"/>
              <a:t>عليها.</a:t>
            </a:r>
            <a:r>
              <a:rPr lang="ar-SA" sz="7200" dirty="0"/>
              <a:t> </a:t>
            </a:r>
            <a:endParaRPr lang="en-US" sz="7200" dirty="0"/>
          </a:p>
          <a:p>
            <a:pPr lvl="0"/>
            <a:r>
              <a:rPr lang="ar-SA" sz="7200" dirty="0"/>
              <a:t>وِحدةُ </a:t>
            </a:r>
            <a:r>
              <a:rPr lang="ar-SA" sz="7200" dirty="0" err="1"/>
              <a:t>الاستعيان.</a:t>
            </a:r>
            <a:r>
              <a:rPr lang="ar-SA" sz="7200" dirty="0"/>
              <a:t> </a:t>
            </a:r>
            <a:endParaRPr lang="en-US" sz="7200" dirty="0"/>
          </a:p>
          <a:p>
            <a:pPr lvl="0"/>
            <a:r>
              <a:rPr lang="ar-SA" sz="7200" dirty="0" err="1"/>
              <a:t>الاحتمال.</a:t>
            </a:r>
            <a:r>
              <a:rPr lang="ar-SA" sz="7200" dirty="0"/>
              <a:t> </a:t>
            </a:r>
            <a:endParaRPr lang="en-US" sz="7200" dirty="0"/>
          </a:p>
          <a:p>
            <a:r>
              <a:rPr lang="ar-SA" sz="7200" b="1" dirty="0"/>
              <a:t>وظائف الإحصاء</a:t>
            </a:r>
            <a:endParaRPr lang="en-US" sz="7200" b="1" dirty="0"/>
          </a:p>
          <a:p>
            <a:pPr lvl="0"/>
            <a:r>
              <a:rPr lang="ar-SA" sz="7200" dirty="0"/>
              <a:t>وظيفة العدِّ والحَصر، وتعتبر من أهمّ وظائف علمِ الإحصاء، بغض النظر عمّا شهده من </a:t>
            </a:r>
            <a:r>
              <a:rPr lang="ar-SA" sz="7200" dirty="0" err="1"/>
              <a:t>تطورات.</a:t>
            </a:r>
            <a:r>
              <a:rPr lang="ar-SA" sz="7200" dirty="0"/>
              <a:t> </a:t>
            </a:r>
            <a:endParaRPr lang="en-US" sz="7200" dirty="0"/>
          </a:p>
          <a:p>
            <a:pPr lvl="0"/>
            <a:r>
              <a:rPr lang="ar-SA" sz="7200" dirty="0"/>
              <a:t>استقطاب البيانات، وجمعها من مصادرها؛ حتى يتم دراسة المُجتمع وِفقاً للمعلومات المتوفرة حوله، ومعطيات المُشكلة التي </a:t>
            </a:r>
            <a:r>
              <a:rPr lang="ar-SA" sz="7200" dirty="0" err="1"/>
              <a:t>تواجهه.</a:t>
            </a:r>
            <a:r>
              <a:rPr lang="ar-SA" sz="7200" dirty="0"/>
              <a:t> </a:t>
            </a:r>
            <a:endParaRPr lang="en-US" sz="7200" dirty="0"/>
          </a:p>
          <a:p>
            <a:pPr lvl="0"/>
            <a:r>
              <a:rPr lang="ar-SA" sz="7200" dirty="0"/>
              <a:t>تحليلُ البيانات </a:t>
            </a:r>
            <a:r>
              <a:rPr lang="ar-SA" sz="7200" dirty="0" err="1"/>
              <a:t>والمعلومات.</a:t>
            </a:r>
            <a:r>
              <a:rPr lang="ar-SA" sz="7200" dirty="0"/>
              <a:t> </a:t>
            </a:r>
            <a:endParaRPr lang="en-US" sz="7200" dirty="0"/>
          </a:p>
          <a:p>
            <a:pPr lvl="0"/>
            <a:r>
              <a:rPr lang="ar-SA" sz="7200" dirty="0"/>
              <a:t>التَّحليل الكمي </a:t>
            </a:r>
            <a:r>
              <a:rPr lang="ar-SA" sz="7200" dirty="0" err="1"/>
              <a:t>للبيانات.</a:t>
            </a:r>
            <a:r>
              <a:rPr lang="ar-SA" sz="7200" dirty="0"/>
              <a:t> </a:t>
            </a:r>
            <a:endParaRPr lang="en-US" sz="7200" dirty="0"/>
          </a:p>
          <a:p>
            <a:pPr lvl="0"/>
            <a:r>
              <a:rPr lang="ar-SA" sz="7200" dirty="0"/>
              <a:t>تحديد الفرضيات </a:t>
            </a:r>
            <a:r>
              <a:rPr lang="ar-SA" sz="7200" dirty="0" err="1"/>
              <a:t>ووضعها.</a:t>
            </a:r>
            <a:r>
              <a:rPr lang="ar-SA" sz="7200" dirty="0"/>
              <a:t> </a:t>
            </a:r>
            <a:endParaRPr lang="en-US" sz="7200" dirty="0"/>
          </a:p>
          <a:p>
            <a:pPr lvl="0"/>
            <a:r>
              <a:rPr lang="ar-SA" sz="7200" dirty="0"/>
              <a:t>إجراء الاختبارات </a:t>
            </a:r>
            <a:r>
              <a:rPr lang="ar-SA" sz="7200" dirty="0" err="1"/>
              <a:t>الإحصائية.</a:t>
            </a:r>
            <a:r>
              <a:rPr lang="ar-SA" sz="7200" dirty="0"/>
              <a:t> </a:t>
            </a:r>
            <a:endParaRPr lang="en-US" sz="7200" dirty="0"/>
          </a:p>
          <a:p>
            <a:pPr lvl="0"/>
            <a:r>
              <a:rPr lang="ar-SA" sz="7200" dirty="0"/>
              <a:t>استخلاص النّتائج </a:t>
            </a:r>
            <a:r>
              <a:rPr lang="ar-SA" sz="7200" dirty="0" err="1"/>
              <a:t>واستنتاجها.</a:t>
            </a:r>
            <a:r>
              <a:rPr lang="ar-SA" sz="7200" dirty="0"/>
              <a:t> </a:t>
            </a:r>
            <a:endParaRPr lang="en-US" sz="7200" dirty="0"/>
          </a:p>
          <a:p>
            <a:pPr lvl="0"/>
            <a:r>
              <a:rPr lang="ar-SA" sz="7200" dirty="0"/>
              <a:t>اتخاذُ القرار </a:t>
            </a:r>
            <a:r>
              <a:rPr lang="ar-SA" sz="7200" dirty="0" err="1"/>
              <a:t>المُناسب.</a:t>
            </a:r>
            <a:r>
              <a:rPr lang="ar-SA" sz="7200" dirty="0"/>
              <a:t> </a:t>
            </a:r>
            <a:endParaRPr lang="en-US" sz="7200" dirty="0"/>
          </a:p>
          <a:p>
            <a:pPr lvl="0"/>
            <a:r>
              <a:rPr lang="ar-SA" sz="7200" dirty="0"/>
              <a:t>التنبؤ </a:t>
            </a:r>
            <a:r>
              <a:rPr lang="ar-SA" sz="7200" dirty="0" err="1"/>
              <a:t>الاستدلالي.</a:t>
            </a:r>
            <a:r>
              <a:rPr lang="ar-SA" sz="7200" dirty="0"/>
              <a:t> </a:t>
            </a:r>
            <a:endParaRPr lang="en-US" sz="7200" dirty="0"/>
          </a:p>
          <a:p>
            <a:pPr lvl="0"/>
            <a:r>
              <a:rPr lang="ar-SA" sz="7200" dirty="0"/>
              <a:t>انتهاجُ أسلوب البحث العلمي.</a:t>
            </a:r>
            <a:endParaRPr lang="en-US" sz="7200"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Words>
  <Application>Microsoft Office PowerPoint</Application>
  <PresentationFormat>عرض على الشاشة (3:4)‏</PresentationFormat>
  <Paragraphs>28</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المحاضرة الثانية /انواع الاحصاء</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/انواع الاحصاء</dc:title>
  <cp:lastModifiedBy>hp</cp:lastModifiedBy>
  <cp:revision>1</cp:revision>
  <dcterms:modified xsi:type="dcterms:W3CDTF">2018-12-17T17:37:23Z</dcterms:modified>
</cp:coreProperties>
</file>